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74" r:id="rId5"/>
    <p:sldId id="273" r:id="rId6"/>
    <p:sldId id="271" r:id="rId7"/>
    <p:sldId id="269" r:id="rId8"/>
    <p:sldId id="270" r:id="rId9"/>
    <p:sldId id="272" r:id="rId10"/>
    <p:sldId id="276" r:id="rId11"/>
    <p:sldId id="277" r:id="rId12"/>
    <p:sldId id="278" r:id="rId13"/>
    <p:sldId id="27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003300"/>
    <a:srgbClr val="336600"/>
    <a:srgbClr val="CCFF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article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229600" cy="17859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99"/>
                </a:solidFill>
                <a:latin typeface="Batang" pitchFamily="18" charset="-127"/>
                <a:ea typeface="Batang" pitchFamily="18" charset="-127"/>
              </a:rPr>
              <a:t>Как помочь выпускнику подготовиться к экзаменам</a:t>
            </a:r>
            <a:endParaRPr lang="ru-RU" sz="4800" dirty="0">
              <a:solidFill>
                <a:srgbClr val="FFFF99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нна\Desktop\Abstract-Watercolor-Background-2159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939916"/>
          </a:xfrm>
        </p:spPr>
        <p:txBody>
          <a:bodyPr/>
          <a:lstStyle/>
          <a:p>
            <a:pPr algn="r"/>
            <a:r>
              <a:rPr lang="ru-RU" dirty="0" smtClean="0"/>
              <a:t>Продукты, </a:t>
            </a:r>
            <a:r>
              <a:rPr lang="ru-RU" dirty="0" smtClean="0"/>
              <a:t>которые помогают: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785926"/>
            <a:ext cx="6715172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МОРКОВЬ. Облегчает заучивание чего-либо               наизусть за счёт того, что стимулируется обмен веществ в   мозгу. Перед зубрёжкой съесть тарелочку тёртой моркови с растительным маслом или сметаной.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АНАНАС. Тот, кому необходимо удерживать в памяти большой объём информации, нуждается в витамине С, который в достаточном количестве содержится в этом фрукте. Достаточно 1 стакана сока в день.             </a:t>
            </a:r>
            <a:endParaRPr lang="ru-RU" sz="2400" dirty="0"/>
          </a:p>
        </p:txBody>
      </p:sp>
      <p:pic>
        <p:nvPicPr>
          <p:cNvPr id="43011" name="Picture 3" descr="C:\Users\анна\Desktop\178.jpg"/>
          <p:cNvPicPr>
            <a:picLocks noChangeAspect="1" noChangeArrowheads="1"/>
          </p:cNvPicPr>
          <p:nvPr/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285720" y="1857364"/>
            <a:ext cx="1852860" cy="1852860"/>
          </a:xfrm>
          <a:prstGeom prst="rect">
            <a:avLst/>
          </a:prstGeom>
          <a:noFill/>
          <a:effectLst>
            <a:outerShdw blurRad="254000" dist="50800" dir="5400000" sx="107000" sy="107000" algn="ctr" rotWithShape="0">
              <a:srgbClr val="000000"/>
            </a:outerShdw>
          </a:effectLst>
        </p:spPr>
      </p:pic>
      <p:pic>
        <p:nvPicPr>
          <p:cNvPr id="43012" name="Picture 4" descr="C:\Users\анна\Desktop\99303216_114701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2000264" cy="1643074"/>
          </a:xfrm>
          <a:prstGeom prst="rect">
            <a:avLst/>
          </a:prstGeom>
          <a:noFill/>
          <a:effectLst>
            <a:outerShdw blurRad="292100" dist="50800" dir="5400000" sx="111000" sy="111000" algn="ctr" rotWithShape="0">
              <a:srgbClr val="000000"/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анна\Desktop\15406898-abstract-texture-di-sfondo-carta-blu--cielo-e-le-nuv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723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428604"/>
            <a:ext cx="6157898" cy="621510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КРЕВЕТКИ. </a:t>
            </a:r>
            <a:r>
              <a:rPr lang="ru-RU" sz="2700" dirty="0" smtClean="0"/>
              <a:t>Снабжают мозг жирными кислотами, которые не дадут вниманию ослабнуть.</a:t>
            </a:r>
          </a:p>
          <a:p>
            <a:pPr lvl="0">
              <a:buNone/>
            </a:pPr>
            <a:endParaRPr lang="ru-RU" sz="2700" dirty="0" smtClean="0"/>
          </a:p>
          <a:p>
            <a:pPr lvl="0">
              <a:buNone/>
            </a:pPr>
            <a:r>
              <a:rPr lang="ru-RU" sz="2700" dirty="0" smtClean="0"/>
              <a:t>ОРЕХИ. </a:t>
            </a:r>
            <a:r>
              <a:rPr lang="ru-RU" sz="2800" dirty="0" smtClean="0"/>
              <a:t>Укрепляют нервную систему, стимулируют работу головного мозга.</a:t>
            </a:r>
            <a:endParaRPr lang="ru-RU" sz="27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ЧЕРНИКА. Способствует кровообращению мозга.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4035" name="Picture 3" descr="C:\Users\анна\Desktop\Mozhno_li_est_krevetki_v_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212960" cy="1467725"/>
          </a:xfrm>
          <a:prstGeom prst="rect">
            <a:avLst/>
          </a:prstGeom>
          <a:noFill/>
          <a:effectLst>
            <a:outerShdw blurRad="444500" dist="50800" dir="5400000" sx="106000" sy="106000" algn="ctr" rotWithShape="0">
              <a:srgbClr val="000000"/>
            </a:outerShdw>
          </a:effectLst>
        </p:spPr>
      </p:pic>
      <p:pic>
        <p:nvPicPr>
          <p:cNvPr id="44036" name="Picture 4" descr="C:\Users\анна\Desktop\105599730_23ORE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2000232" cy="1898955"/>
          </a:xfrm>
          <a:prstGeom prst="rect">
            <a:avLst/>
          </a:prstGeom>
          <a:noFill/>
          <a:effectLst>
            <a:outerShdw blurRad="279400" dist="50800" dir="5400000" sx="106000" sy="106000" algn="ctr" rotWithShape="0">
              <a:srgbClr val="000000"/>
            </a:outerShdw>
          </a:effectLst>
        </p:spPr>
      </p:pic>
      <p:pic>
        <p:nvPicPr>
          <p:cNvPr id="44037" name="Picture 5" descr="C:\Users\анна\Desktop\97314f81879c59d2895a96eac74de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00570"/>
            <a:ext cx="2571768" cy="1766021"/>
          </a:xfrm>
          <a:prstGeom prst="rect">
            <a:avLst/>
          </a:prstGeom>
          <a:noFill/>
          <a:effectLst>
            <a:outerShdw blurRad="444500" dist="50800" dir="5400000" sx="113000" sy="113000" algn="ctr" rotWithShape="0">
              <a:srgbClr val="000000"/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анна\Desktop\0_63559_be4352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85728"/>
            <a:ext cx="6072230" cy="635798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700" dirty="0" smtClean="0"/>
          </a:p>
          <a:p>
            <a:pPr lvl="0">
              <a:buNone/>
            </a:pPr>
            <a:r>
              <a:rPr lang="ru-RU" sz="2700" dirty="0" smtClean="0"/>
              <a:t>БАНАНЫ. </a:t>
            </a:r>
            <a:r>
              <a:rPr lang="ru-RU" sz="2800" dirty="0" smtClean="0"/>
              <a:t>Способствует выделению «гормона счастья»-</a:t>
            </a:r>
            <a:r>
              <a:rPr lang="ru-RU" sz="2800" dirty="0" err="1" smtClean="0"/>
              <a:t>эндорфина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КЛУБНИКА.  Нейтрализует отрицательные эмоции. Минимум 150 г. В день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700" dirty="0" smtClean="0"/>
          </a:p>
          <a:p>
            <a:pPr lvl="0">
              <a:buNone/>
            </a:pPr>
            <a:r>
              <a:rPr lang="ru-RU" sz="2700" dirty="0" smtClean="0"/>
              <a:t>ЛИМОН. </a:t>
            </a:r>
            <a:r>
              <a:rPr lang="ru-RU" sz="2800" dirty="0" smtClean="0"/>
              <a:t>освежает мысли и облегчает восприятие информации, за счёт ударной дозы витамина С.</a:t>
            </a:r>
          </a:p>
          <a:p>
            <a:pPr>
              <a:buNone/>
            </a:pPr>
            <a:endParaRPr lang="ru-RU" sz="2700" dirty="0"/>
          </a:p>
        </p:txBody>
      </p:sp>
      <p:pic>
        <p:nvPicPr>
          <p:cNvPr id="45060" name="Picture 4" descr="C:\Users\анна\Desktop\8272_64912_19062013154744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428604"/>
            <a:ext cx="2454024" cy="1919266"/>
          </a:xfrm>
          <a:prstGeom prst="rect">
            <a:avLst/>
          </a:prstGeom>
          <a:noFill/>
          <a:effectLst>
            <a:outerShdw blurRad="635000" dist="50800" dir="5400000" sx="106000" sy="106000" algn="ctr" rotWithShape="0">
              <a:srgbClr val="000000"/>
            </a:outerShdw>
          </a:effectLst>
        </p:spPr>
      </p:pic>
      <p:pic>
        <p:nvPicPr>
          <p:cNvPr id="45061" name="Picture 5" descr="C:\Users\анна\Desktop\klubnika-sad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443198" cy="1528744"/>
          </a:xfrm>
          <a:prstGeom prst="rect">
            <a:avLst/>
          </a:prstGeom>
          <a:noFill/>
          <a:effectLst>
            <a:outerShdw blurRad="266700" dist="50800" dir="5400000" sx="106000" sy="106000" algn="ctr" rotWithShape="0">
              <a:srgbClr val="000000"/>
            </a:outerShdw>
          </a:effectLst>
        </p:spPr>
      </p:pic>
      <p:pic>
        <p:nvPicPr>
          <p:cNvPr id="45062" name="Picture 6" descr="C:\Users\анна\Desktop\c-vitamini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643446"/>
            <a:ext cx="2500330" cy="1900006"/>
          </a:xfrm>
          <a:prstGeom prst="rect">
            <a:avLst/>
          </a:prstGeom>
          <a:noFill/>
          <a:effectLst>
            <a:outerShdw blurRad="546100" dist="50800" dir="5400000" sx="112000" sy="112000" algn="ctr" rotWithShape="0">
              <a:srgbClr val="000000">
                <a:alpha val="97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анна\Desktop\a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14290"/>
            <a:ext cx="5943584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700" dirty="0" smtClean="0"/>
              <a:t>КАПУСТА. снимает нервозность, так как снижает активность щитовидной железы.</a:t>
            </a:r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endParaRPr lang="ru-RU" sz="2700" dirty="0" smtClean="0"/>
          </a:p>
          <a:p>
            <a:pPr lvl="0">
              <a:buNone/>
            </a:pPr>
            <a:endParaRPr lang="ru-RU" sz="2700" dirty="0" smtClean="0"/>
          </a:p>
          <a:p>
            <a:pPr lvl="0">
              <a:buNone/>
            </a:pPr>
            <a:r>
              <a:rPr lang="ru-RU" sz="2700" dirty="0" smtClean="0"/>
              <a:t>РЕПЧАТЫЙ ЛУК. </a:t>
            </a:r>
            <a:r>
              <a:rPr lang="ru-RU" sz="2700" i="1" dirty="0" smtClean="0"/>
              <a:t>помогает при умственном переутомлении или психической усталости. Минимальная доза: половина средней луковицы ежедневно.</a:t>
            </a:r>
            <a:endParaRPr lang="ru-RU" sz="27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6083" name="Picture 3" descr="C:\Users\анна\Desktop\yak-mozhna-polpshiti-zr-v-domashnh-umovah_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0873"/>
            <a:ext cx="2643206" cy="1933946"/>
          </a:xfrm>
          <a:prstGeom prst="rect">
            <a:avLst/>
          </a:prstGeom>
          <a:noFill/>
          <a:effectLst>
            <a:outerShdw blurRad="482600" dist="50800" dir="5400000" sx="110000" sy="110000" algn="ctr" rotWithShape="0">
              <a:srgbClr val="000000"/>
            </a:outerShdw>
          </a:effectLst>
        </p:spPr>
      </p:pic>
      <p:pic>
        <p:nvPicPr>
          <p:cNvPr id="46084" name="Picture 4" descr="C:\Users\анна\Desktop\8c435e3c7b088c1d299997bae0d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2654673" cy="2074245"/>
          </a:xfrm>
          <a:prstGeom prst="rect">
            <a:avLst/>
          </a:prstGeom>
          <a:noFill/>
          <a:effectLst>
            <a:outerShdw blurRad="228600" dist="50800" dir="5400000" sx="108000" sy="108000" algn="ctr" rotWithShape="0">
              <a:srgbClr val="000000"/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анна\Desktop\Abstract-Watercolor-Background-2159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77724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/>
              <a:t>Уважаемые родители!</a:t>
            </a:r>
            <a:br>
              <a:rPr lang="ru-RU" sz="4800" i="1" dirty="0" smtClean="0"/>
            </a:br>
            <a:r>
              <a:rPr lang="ru-RU" sz="4800" i="1" dirty="0" smtClean="0"/>
              <a:t>Ваша любовь и поддержка - самая важная помощь ребёнку!</a:t>
            </a:r>
            <a:endParaRPr lang="ru-RU" sz="4800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на\Desktop\hdoboi.org-37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572132" cy="60722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99"/>
                </a:solidFill>
              </a:rPr>
              <a:t/>
            </a:r>
            <a:br>
              <a:rPr lang="ru-RU" sz="5400" dirty="0" smtClean="0">
                <a:solidFill>
                  <a:srgbClr val="FFFF99"/>
                </a:solidFill>
              </a:rPr>
            </a:br>
            <a:endParaRPr lang="ru-RU" sz="5400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2867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Именно Ваша поддержка нужна выпускнику</a:t>
            </a:r>
            <a:r>
              <a:rPr lang="ru-RU" sz="40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прежде всего. Зачастую родители</a:t>
            </a:r>
            <a:r>
              <a:rPr kumimoji="0" lang="ru-RU" sz="400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переживают</a:t>
            </a:r>
            <a:r>
              <a:rPr lang="ru-RU" sz="40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ответственные моменты в жизни своих детей</a:t>
            </a:r>
            <a:r>
              <a:rPr lang="ru-RU" sz="40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гораздо острее, чем  свои. Но взрослому человеку</a:t>
            </a:r>
            <a:r>
              <a:rPr lang="ru-RU" sz="40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Calibri" pitchFamily="34" charset="0"/>
                <a:cs typeface="Times New Roman" pitchFamily="18" charset="0"/>
              </a:rPr>
              <a:t>гораздо легче справиться с собственным волнением, взяв себя в руки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анна\Desktop\47023815_1249195519_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Самое главное в ходе подготовки к экзаменам </a:t>
            </a:r>
            <a:endParaRPr lang="ru-RU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j-lt"/>
              </a:rPr>
              <a:t>обеспечить подходящие условия для занятий;</a:t>
            </a:r>
          </a:p>
          <a:p>
            <a:r>
              <a:rPr lang="ru-RU" sz="3600" dirty="0" smtClean="0">
                <a:latin typeface="+mj-lt"/>
              </a:rPr>
              <a:t>укрепить уверенность ребёнка в себе;</a:t>
            </a:r>
          </a:p>
          <a:p>
            <a:r>
              <a:rPr lang="ru-RU" sz="3600" dirty="0" smtClean="0">
                <a:latin typeface="+mj-lt"/>
              </a:rPr>
              <a:t>снизить напряжение и тревожность ребенка.</a:t>
            </a:r>
          </a:p>
          <a:p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анна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Составьте план занятий на каждый день подготовки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609848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ru-RU" sz="3200" dirty="0" smtClean="0">
                <a:latin typeface="+mj-lt"/>
              </a:rPr>
              <a:t>Необходимо четко определить, что именно будет сегодня изучаться, какие разделы и темы. 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на\Desktop\fonstola.ru-51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52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Контролируйте режим подготовки ребенка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>         </a:t>
            </a:r>
            <a:r>
              <a:rPr lang="ru-RU" sz="3200" dirty="0" smtClean="0">
                <a:latin typeface="+mj-lt"/>
              </a:rPr>
              <a:t>Не допускайте перегрузок, объясните ему, что он обязательно должен чередовать занятия с отдыхом. Оптимальный режим занятий – 40 минут, 10 минут перерыв. В перерыве лучше заняться не умственной, а физической деятельностью: помыть посуду, громко спеть свою любимую песню, потанцевать, порисовать, посмотреть в окно, выпить чай, сделать зарядку, принять душ. 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нна\Desktop\envato-preview-54763980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b="1" i="1" dirty="0" smtClean="0"/>
              <a:t>Соблюдайте режим дня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>            </a:t>
            </a:r>
            <a:r>
              <a:rPr lang="ru-RU" sz="2800" dirty="0" smtClean="0">
                <a:latin typeface="+mj-lt"/>
              </a:rPr>
              <a:t>Сон должен быть не менее 8 часов. Каждый день находите возможность 1-1,5 бывать на свежем воздухе, отводить время для физических упражнений. Учитывайте биологические ритмы при подготовке к экзаменам. Лучшее время для занятий – с 9.00 до 13.00 и с 16.30 до 19.30. Определи кто ваш ребёнок: «сова» или «жаворонок», и в зависимости от этого максимально используй утренние или вечерние часы. 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нна\Desktop\0_63559_be4352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94"/>
          </a:xfrm>
        </p:spPr>
        <p:txBody>
          <a:bodyPr/>
          <a:lstStyle/>
          <a:p>
            <a:r>
              <a:rPr lang="ru-RU" b="1" i="1" dirty="0" smtClean="0"/>
              <a:t>Подбадривайте детей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+mj-lt"/>
              </a:rPr>
              <a:t>           </a:t>
            </a:r>
            <a:r>
              <a:rPr lang="ru-RU" sz="3600" dirty="0" smtClean="0">
                <a:latin typeface="+mj-lt"/>
              </a:rPr>
              <a:t>Хвалите их за то, что они делают хорошо. Повышайте их уверенность в себе, так как чем больше ребенок боится неудачи, тем более вероятность допущения ошибок.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нна\Desktop\rainbow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Наблюдайте за самочувствием ребенка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latin typeface="+mj-lt"/>
              </a:rPr>
              <a:t>           </a:t>
            </a:r>
            <a:r>
              <a:rPr lang="ru-RU" sz="3200" dirty="0" smtClean="0">
                <a:latin typeface="+mj-lt"/>
              </a:rPr>
              <a:t>Никто, кроме Вас, не сможет вовремя заметить и предотвратить ухудшение состояния ребенка, связанное с переутомлением, стрессом. Первый шаг на пути избавления вашего ребенка от стресса состоит в том, чтобы научиться распознавать определенные признаки, сообщающие о том, что он испытывает стресс.</a:t>
            </a:r>
          </a:p>
          <a:p>
            <a:pPr algn="just"/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нна\Desktop\a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Поощряйте физическую активность ребёнка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92909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latin typeface="+mj-lt"/>
              </a:rPr>
              <a:t>           </a:t>
            </a:r>
            <a:r>
              <a:rPr lang="ru-RU" sz="3200" dirty="0" smtClean="0">
                <a:latin typeface="+mj-lt"/>
              </a:rPr>
              <a:t>Медики рекомендуют в период подготовки к экзамену придерживаться обычный режим дня. День должен начинаться с утренней гимнастики. Физическая нагрузка в период напряженного умственного труда, когда дневная двигательная активность значительно снижена, особенно необходима.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511</Words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помочь выпускнику подготовиться к экзаменам</vt:lpstr>
      <vt:lpstr> </vt:lpstr>
      <vt:lpstr>Самое главное в ходе подготовки к экзаменам </vt:lpstr>
      <vt:lpstr>Составьте план занятий на каждый день подготовки. </vt:lpstr>
      <vt:lpstr>Контролируйте режим подготовки ребенка</vt:lpstr>
      <vt:lpstr>Соблюдайте режим дня </vt:lpstr>
      <vt:lpstr>Подбадривайте детей</vt:lpstr>
      <vt:lpstr>Наблюдайте за самочувствием ребенка</vt:lpstr>
      <vt:lpstr>Поощряйте физическую активность ребёнка</vt:lpstr>
      <vt:lpstr>Продукты, которые помогают:</vt:lpstr>
      <vt:lpstr>Слайд 11</vt:lpstr>
      <vt:lpstr>Слайд 12</vt:lpstr>
      <vt:lpstr>Слайд 13</vt:lpstr>
      <vt:lpstr>Уважаемые родители! Ваша любовь и поддержка - самая важная помощь ребёнку!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19</cp:revision>
  <dcterms:created xsi:type="dcterms:W3CDTF">2015-05-05T08:15:19Z</dcterms:created>
  <dcterms:modified xsi:type="dcterms:W3CDTF">2015-05-05T11:16:42Z</dcterms:modified>
</cp:coreProperties>
</file>