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1" r:id="rId3"/>
    <p:sldId id="257" r:id="rId4"/>
    <p:sldId id="258" r:id="rId5"/>
    <p:sldId id="259" r:id="rId6"/>
    <p:sldId id="260" r:id="rId7"/>
    <p:sldId id="279" r:id="rId8"/>
    <p:sldId id="262" r:id="rId9"/>
    <p:sldId id="270" r:id="rId10"/>
    <p:sldId id="275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40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D67CD-20E0-464F-8B99-8D4544B94C8F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E1C44-78E4-4F4C-86DF-4E1079472F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500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0872B-4680-48F9-8824-59EDB268855F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15AA9-75C7-4CDD-8618-797B514E73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817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Microsoft_Excel_97-2003_Worksheet1.xls"/><Relationship Id="rId7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Твоя профессиональная карьера</a:t>
            </a:r>
            <a:endParaRPr lang="ru-RU" sz="4800" dirty="0">
              <a:solidFill>
                <a:schemeClr val="accent6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52616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НМБОУ «Гимназия № 11»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5546567"/>
            <a:ext cx="5369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Профориентационный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 курс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но и узнать: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Кем быть</a:t>
            </a:r>
          </a:p>
          <a:p>
            <a:r>
              <a:rPr lang="ru-RU" dirty="0" smtClean="0"/>
              <a:t>Каким быть</a:t>
            </a:r>
          </a:p>
          <a:p>
            <a:r>
              <a:rPr lang="ru-RU" dirty="0" smtClean="0"/>
              <a:t>Зачем осваивать профессию</a:t>
            </a:r>
          </a:p>
          <a:p>
            <a:r>
              <a:rPr lang="ru-RU" dirty="0" smtClean="0"/>
              <a:t>Что изучать</a:t>
            </a:r>
          </a:p>
          <a:p>
            <a:r>
              <a:rPr lang="ru-RU" dirty="0" smtClean="0"/>
              <a:t>Как изучать</a:t>
            </a:r>
          </a:p>
          <a:p>
            <a:r>
              <a:rPr lang="ru-RU" dirty="0" smtClean="0"/>
              <a:t>Где изучать</a:t>
            </a:r>
          </a:p>
          <a:p>
            <a:r>
              <a:rPr lang="ru-RU" dirty="0" smtClean="0"/>
              <a:t>Зачем изучать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Курс </a:t>
            </a:r>
            <a:r>
              <a:rPr lang="ru-RU" sz="4000" b="1" dirty="0">
                <a:solidFill>
                  <a:srgbClr val="FF0000"/>
                </a:solidFill>
              </a:rPr>
              <a:t>«Твоя профессиональная карьера» </a:t>
            </a: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3600" dirty="0" smtClean="0"/>
              <a:t>состоит </a:t>
            </a:r>
            <a:r>
              <a:rPr lang="ru-RU" sz="3600" dirty="0"/>
              <a:t>из двух час­тей: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Теоретическая часть </a:t>
            </a:r>
            <a:r>
              <a:rPr lang="ru-RU" dirty="0"/>
              <a:t>позволяет выявить собственные способности, путем диагностирования по разным методикам, а также шире узнать о мире труда и профессий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Практическая часть </a:t>
            </a:r>
            <a:r>
              <a:rPr lang="ru-RU" dirty="0" smtClean="0"/>
              <a:t>представляет </a:t>
            </a:r>
            <a:r>
              <a:rPr lang="ru-RU" dirty="0"/>
              <a:t>собой непосредственное знакомство с различного </a:t>
            </a:r>
            <a:r>
              <a:rPr lang="ru-RU" dirty="0"/>
              <a:t>рода </a:t>
            </a:r>
            <a:r>
              <a:rPr lang="ru-RU" dirty="0" smtClean="0"/>
              <a:t>профессиональной </a:t>
            </a:r>
            <a:r>
              <a:rPr lang="ru-RU" dirty="0"/>
              <a:t>деятельностью </a:t>
            </a:r>
            <a:r>
              <a:rPr lang="ru-RU" dirty="0" smtClean="0"/>
              <a:t>через экскурсии </a:t>
            </a:r>
            <a:r>
              <a:rPr lang="ru-RU" dirty="0"/>
              <a:t>на предприятия, в учебные заведения и другие учреждения родного </a:t>
            </a:r>
            <a:r>
              <a:rPr lang="ru-RU" dirty="0" smtClean="0"/>
              <a:t>города.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709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187" y="1028873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изучается в рамках уроков технологии, </a:t>
            </a:r>
          </a:p>
          <a:p>
            <a:pPr marL="0" indent="0" algn="ctr">
              <a:buNone/>
            </a:pPr>
            <a:r>
              <a:rPr lang="ru-RU" dirty="0" smtClean="0"/>
              <a:t> при изучении которого вам предстоит обобщить и проанализи­ровать </a:t>
            </a:r>
          </a:p>
          <a:p>
            <a:pPr marL="0" indent="0" algn="ctr">
              <a:buNone/>
            </a:pPr>
            <a:r>
              <a:rPr lang="ru-RU" dirty="0" smtClean="0"/>
              <a:t>всю накопленную  информацию по профессиональной ориента­ции </a:t>
            </a:r>
          </a:p>
          <a:p>
            <a:pPr marL="0" indent="0" algn="ctr">
              <a:buNone/>
            </a:pPr>
            <a:r>
              <a:rPr lang="ru-RU" dirty="0" smtClean="0"/>
              <a:t>и выполнить </a:t>
            </a:r>
            <a:r>
              <a:rPr lang="ru-RU" dirty="0"/>
              <a:t>творческий проект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Мой профессиональный выбор». 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66800" y="444098"/>
            <a:ext cx="74814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Курс «Твоя профессиональная карьера»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0115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Работа в нашей жизни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62000" y="1371600"/>
          <a:ext cx="37719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Диаграмма" r:id="rId3" imgW="3771900" imgH="2209800" progId="Excel.Sheet.8">
                  <p:embed/>
                </p:oleObj>
              </mc:Choice>
              <mc:Fallback>
                <p:oleObj name="Диаграмма" r:id="rId3" imgW="3771900" imgH="22098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37719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828800" y="3622436"/>
          <a:ext cx="5230812" cy="3235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Диаграмма" r:id="rId5" imgW="3372002" imgH="2019300" progId="Excel.Sheet.8">
                  <p:embed/>
                </p:oleObj>
              </mc:Choice>
              <mc:Fallback>
                <p:oleObj name="Диаграмма" r:id="rId5" imgW="3372002" imgH="2019300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22436"/>
                        <a:ext cx="5230812" cy="32355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3"/>
          <p:cNvGraphicFramePr>
            <a:graphicFrameLocks noChangeAspect="1"/>
          </p:cNvGraphicFramePr>
          <p:nvPr/>
        </p:nvGraphicFramePr>
        <p:xfrm>
          <a:off x="4343400" y="1371600"/>
          <a:ext cx="4102634" cy="2319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Диаграмма" r:id="rId7" imgW="2000402" imgH="1247851" progId="Excel.Sheet.8">
                  <p:embed/>
                </p:oleObj>
              </mc:Choice>
              <mc:Fallback>
                <p:oleObj name="Диаграмма" r:id="rId7" imgW="2000402" imgH="1247851" progId="Excel.Shee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371600"/>
                        <a:ext cx="4102634" cy="23191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i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>Для чего человек работает?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  <a:t/>
            </a:r>
            <a:b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</a:rPr>
            </a:br>
            <a:endParaRPr lang="ru-RU" sz="4000" b="1" dirty="0">
              <a:solidFill>
                <a:schemeClr val="accent6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>
                <a:solidFill>
                  <a:srgbClr val="FF0000"/>
                </a:solidFill>
              </a:rPr>
              <a:t>Для того, чтобы:</a:t>
            </a:r>
          </a:p>
          <a:p>
            <a:r>
              <a:rPr lang="ru-RU" dirty="0">
                <a:latin typeface="Cambria Math" pitchFamily="18" charset="0"/>
                <a:ea typeface="Cambria Math" pitchFamily="18" charset="0"/>
              </a:rPr>
              <a:t>Приносить благо себе и окружающему миру.</a:t>
            </a:r>
          </a:p>
          <a:p>
            <a:r>
              <a:rPr lang="ru-RU" dirty="0">
                <a:latin typeface="Cambria Math" pitchFamily="18" charset="0"/>
                <a:ea typeface="Cambria Math" pitchFamily="18" charset="0"/>
              </a:rPr>
              <a:t>Получать радость и удовлетворение от результата своего труда.</a:t>
            </a:r>
          </a:p>
          <a:p>
            <a:r>
              <a:rPr lang="ru-RU" dirty="0">
                <a:latin typeface="Cambria Math" pitchFamily="18" charset="0"/>
                <a:ea typeface="Cambria Math" pitchFamily="18" charset="0"/>
              </a:rPr>
              <a:t>Воплотить свою мечту.</a:t>
            </a:r>
          </a:p>
          <a:p>
            <a:r>
              <a:rPr lang="ru-RU" dirty="0">
                <a:latin typeface="Cambria Math" pitchFamily="18" charset="0"/>
                <a:ea typeface="Cambria Math" pitchFamily="18" charset="0"/>
              </a:rPr>
              <a:t>Приобрести новых друзей.</a:t>
            </a:r>
          </a:p>
          <a:p>
            <a:r>
              <a:rPr lang="ru-RU" dirty="0">
                <a:latin typeface="Cambria Math" pitchFamily="18" charset="0"/>
                <a:ea typeface="Cambria Math" pitchFamily="18" charset="0"/>
              </a:rPr>
              <a:t>Заработать деньги.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Причины типичных ошибок 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при выборе профессии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Незнание </a:t>
            </a:r>
            <a:r>
              <a:rPr lang="ru-RU" b="1" dirty="0">
                <a:solidFill>
                  <a:srgbClr val="FF0000"/>
                </a:solidFill>
              </a:rPr>
              <a:t>мира </a:t>
            </a:r>
            <a:r>
              <a:rPr lang="ru-RU" b="1" dirty="0" smtClean="0">
                <a:solidFill>
                  <a:srgbClr val="FF0000"/>
                </a:solidFill>
              </a:rPr>
              <a:t>профессий</a:t>
            </a:r>
          </a:p>
          <a:p>
            <a:pPr marL="514350" indent="-51435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r>
              <a:rPr lang="ru-RU" dirty="0">
                <a:latin typeface="Cambria" pitchFamily="18" charset="0"/>
              </a:rPr>
              <a:t>Устаревшие представления о характере и условиях труда конкретной профессии</a:t>
            </a:r>
          </a:p>
          <a:p>
            <a:r>
              <a:rPr lang="ru-RU" dirty="0">
                <a:latin typeface="Cambria" pitchFamily="18" charset="0"/>
              </a:rPr>
              <a:t>Предубежденность в отношении престижности профессии</a:t>
            </a:r>
          </a:p>
          <a:p>
            <a:pPr>
              <a:buFontTx/>
              <a:buNone/>
            </a:pPr>
            <a:endParaRPr lang="ru-RU" sz="36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latin typeface="+mn-lt"/>
              </a:rPr>
              <a:t>2. Незнание себя</a:t>
            </a:r>
            <a:br>
              <a:rPr lang="ru-RU" b="1" dirty="0" smtClean="0">
                <a:solidFill>
                  <a:srgbClr val="FF0000"/>
                </a:solidFill>
                <a:latin typeface="+mn-lt"/>
              </a:rPr>
            </a:b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ru-RU" dirty="0" smtClean="0">
                <a:latin typeface="Cambria Math" pitchFamily="18" charset="0"/>
                <a:ea typeface="Cambria Math" pitchFamily="18" charset="0"/>
              </a:rPr>
              <a:t>Завышенная </a:t>
            </a:r>
            <a:r>
              <a:rPr lang="ru-RU" dirty="0">
                <a:latin typeface="Cambria Math" pitchFamily="18" charset="0"/>
                <a:ea typeface="Cambria Math" pitchFamily="18" charset="0"/>
              </a:rPr>
              <a:t>или заниженная самооценка своих способностей</a:t>
            </a:r>
          </a:p>
          <a:p>
            <a:r>
              <a:rPr lang="ru-RU" dirty="0">
                <a:latin typeface="Cambria Math" pitchFamily="18" charset="0"/>
                <a:ea typeface="Cambria Math" pitchFamily="18" charset="0"/>
              </a:rPr>
              <a:t>Неумение соотнести личные  способности, интересы с требованиями желаемой профессии</a:t>
            </a:r>
          </a:p>
          <a:p>
            <a:pPr>
              <a:buFontTx/>
              <a:buNone/>
            </a:pPr>
            <a:endParaRPr lang="ru-RU" sz="3600" b="1" dirty="0">
              <a:latin typeface="Monotype Corsiva" pitchFamily="66" charset="0"/>
            </a:endParaRPr>
          </a:p>
          <a:p>
            <a:pPr>
              <a:buFontTx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686800" cy="1828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3. Игнорирование правил  выбора профессии</a:t>
            </a:r>
            <a:r>
              <a:rPr lang="ru-RU" b="1" dirty="0" smtClean="0">
                <a:solidFill>
                  <a:srgbClr val="E531E9"/>
                </a:solidFill>
              </a:rPr>
              <a:t/>
            </a:r>
            <a:br>
              <a:rPr lang="ru-RU" b="1" dirty="0" smtClean="0">
                <a:solidFill>
                  <a:srgbClr val="E531E9"/>
                </a:solidFill>
              </a:rPr>
            </a:br>
            <a:endParaRPr lang="ru-RU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686800" cy="47085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Отождествление </a:t>
            </a:r>
            <a:r>
              <a:rPr lang="ru-RU" dirty="0">
                <a:latin typeface="Cambria Math" pitchFamily="18" charset="0"/>
                <a:ea typeface="Cambria Math" pitchFamily="18" charset="0"/>
              </a:rPr>
              <a:t>профессии  и интереса к учебному предмету с профессией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Cambria Math" pitchFamily="18" charset="0"/>
                <a:ea typeface="Cambria Math" pitchFamily="18" charset="0"/>
              </a:rPr>
              <a:t>Перенос отношения к человеку на профессию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Cambria Math" pitchFamily="18" charset="0"/>
                <a:ea typeface="Cambria Math" pitchFamily="18" charset="0"/>
              </a:rPr>
              <a:t>Выбор профессии за компанию 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Cambria Math" pitchFamily="18" charset="0"/>
                <a:ea typeface="Cambria Math" pitchFamily="18" charset="0"/>
              </a:rPr>
              <a:t>Неумение определить пути получения профессии</a:t>
            </a:r>
          </a:p>
          <a:p>
            <a:pPr>
              <a:lnSpc>
                <a:spcPct val="90000"/>
              </a:lnSpc>
            </a:pPr>
            <a:r>
              <a:rPr lang="ru-RU" dirty="0">
                <a:latin typeface="Cambria Math" pitchFamily="18" charset="0"/>
                <a:ea typeface="Cambria Math" pitchFamily="18" charset="0"/>
              </a:rPr>
              <a:t>Увлечение только внешней или 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какой–</a:t>
            </a:r>
            <a:r>
              <a:rPr lang="ru-RU" dirty="0" err="1" smtClean="0">
                <a:latin typeface="Cambria Math" pitchFamily="18" charset="0"/>
                <a:ea typeface="Cambria Math" pitchFamily="18" charset="0"/>
              </a:rPr>
              <a:t>нибудь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dirty="0">
                <a:latin typeface="Cambria Math" pitchFamily="18" charset="0"/>
                <a:ea typeface="Cambria Math" pitchFamily="18" charset="0"/>
              </a:rPr>
              <a:t>частной стороной профессии</a:t>
            </a:r>
            <a:endParaRPr lang="ru-RU" b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4412" y="1600201"/>
            <a:ext cx="3965572" cy="3287713"/>
            <a:chOff x="1380" y="1063"/>
            <a:chExt cx="2498" cy="2071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380" y="1063"/>
              <a:ext cx="2498" cy="2071"/>
              <a:chOff x="1525" y="1251"/>
              <a:chExt cx="2690" cy="2230"/>
            </a:xfrm>
          </p:grpSpPr>
          <p:sp>
            <p:nvSpPr>
              <p:cNvPr id="19460" name="Oval 4"/>
              <p:cNvSpPr>
                <a:spLocks noChangeArrowheads="1"/>
              </p:cNvSpPr>
              <p:nvPr/>
            </p:nvSpPr>
            <p:spPr bwMode="auto">
              <a:xfrm>
                <a:off x="1525" y="1251"/>
                <a:ext cx="1501" cy="1502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ru-RU" sz="2400" b="1">
                    <a:latin typeface="Times New Roman" pitchFamily="18" charset="0"/>
                  </a:rPr>
                  <a:t>ХОЧУ</a:t>
                </a:r>
              </a:p>
            </p:txBody>
          </p:sp>
          <p:sp>
            <p:nvSpPr>
              <p:cNvPr id="19461" name="Oval 5"/>
              <p:cNvSpPr>
                <a:spLocks noChangeArrowheads="1"/>
              </p:cNvSpPr>
              <p:nvPr/>
            </p:nvSpPr>
            <p:spPr bwMode="auto">
              <a:xfrm>
                <a:off x="2714" y="1252"/>
                <a:ext cx="1501" cy="1502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r"/>
                <a:r>
                  <a:rPr lang="en-US" sz="2400" b="1" dirty="0" smtClean="0">
                    <a:latin typeface="Times New Roman" pitchFamily="18" charset="0"/>
                  </a:rPr>
                  <a:t>      </a:t>
                </a:r>
                <a:r>
                  <a:rPr lang="ru-RU" sz="2400" b="1" dirty="0" smtClean="0">
                    <a:latin typeface="Times New Roman" pitchFamily="18" charset="0"/>
                  </a:rPr>
                  <a:t>МОГУ</a:t>
                </a:r>
                <a:endParaRPr lang="ru-RU" sz="2400" b="1" dirty="0">
                  <a:latin typeface="Times New Roman" pitchFamily="18" charset="0"/>
                </a:endParaRPr>
              </a:p>
            </p:txBody>
          </p:sp>
          <p:sp>
            <p:nvSpPr>
              <p:cNvPr id="19462" name="Oval 6"/>
              <p:cNvSpPr>
                <a:spLocks noChangeArrowheads="1"/>
              </p:cNvSpPr>
              <p:nvPr/>
            </p:nvSpPr>
            <p:spPr bwMode="auto">
              <a:xfrm>
                <a:off x="2109" y="1979"/>
                <a:ext cx="1501" cy="1502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/>
                <a:endParaRPr lang="ru-RU" sz="2000" b="1">
                  <a:latin typeface="Times New Roman" pitchFamily="18" charset="0"/>
                </a:endParaRPr>
              </a:p>
              <a:p>
                <a:pPr algn="ctr"/>
                <a:endParaRPr lang="ru-RU" sz="2000" b="1">
                  <a:latin typeface="Times New Roman" pitchFamily="18" charset="0"/>
                </a:endParaRPr>
              </a:p>
              <a:p>
                <a:pPr algn="ctr"/>
                <a:endParaRPr lang="ru-RU" sz="2000" b="1">
                  <a:latin typeface="Times New Roman" pitchFamily="18" charset="0"/>
                </a:endParaRPr>
              </a:p>
              <a:p>
                <a:pPr algn="ctr"/>
                <a:r>
                  <a:rPr lang="ru-RU" sz="2400" b="1">
                    <a:latin typeface="Times New Roman" pitchFamily="18" charset="0"/>
                  </a:rPr>
                  <a:t>НАДО</a:t>
                </a: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398" y="1755"/>
              <a:ext cx="421" cy="590"/>
              <a:chOff x="1791" y="1888"/>
              <a:chExt cx="454" cy="635"/>
            </a:xfrm>
          </p:grpSpPr>
          <p:sp>
            <p:nvSpPr>
              <p:cNvPr id="19464" name="Line 8"/>
              <p:cNvSpPr>
                <a:spLocks noChangeShapeType="1"/>
              </p:cNvSpPr>
              <p:nvPr/>
            </p:nvSpPr>
            <p:spPr bwMode="auto">
              <a:xfrm flipH="1">
                <a:off x="1791" y="1888"/>
                <a:ext cx="182" cy="227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19465" name="Line 9"/>
              <p:cNvSpPr>
                <a:spLocks noChangeShapeType="1"/>
              </p:cNvSpPr>
              <p:nvPr/>
            </p:nvSpPr>
            <p:spPr bwMode="auto">
              <a:xfrm flipH="1">
                <a:off x="1837" y="1888"/>
                <a:ext cx="272" cy="36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19466" name="Line 10"/>
              <p:cNvSpPr>
                <a:spLocks noChangeShapeType="1"/>
              </p:cNvSpPr>
              <p:nvPr/>
            </p:nvSpPr>
            <p:spPr bwMode="auto">
              <a:xfrm flipH="1">
                <a:off x="1882" y="1933"/>
                <a:ext cx="363" cy="499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19467" name="Line 11"/>
              <p:cNvSpPr>
                <a:spLocks noChangeShapeType="1"/>
              </p:cNvSpPr>
              <p:nvPr/>
            </p:nvSpPr>
            <p:spPr bwMode="auto">
              <a:xfrm flipH="1">
                <a:off x="1973" y="2160"/>
                <a:ext cx="272" cy="36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140200" y="3357562"/>
            <a:ext cx="5024438" cy="2654299"/>
            <a:chOff x="2608" y="2115"/>
            <a:chExt cx="3165" cy="1672"/>
          </a:xfrm>
        </p:grpSpPr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3319" y="3264"/>
              <a:ext cx="2454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FF0000"/>
                  </a:solidFill>
                  <a:latin typeface="Times New Roman" pitchFamily="18" charset="0"/>
                </a:rPr>
                <a:t>Оптимальная зона выбора</a:t>
              </a:r>
            </a:p>
            <a:p>
              <a:pPr algn="ctr"/>
              <a:r>
                <a:rPr lang="ru-RU" sz="2400" b="1" dirty="0">
                  <a:solidFill>
                    <a:srgbClr val="FF0000"/>
                  </a:solidFill>
                  <a:latin typeface="Times New Roman" pitchFamily="18" charset="0"/>
                </a:rPr>
                <a:t> профессии</a:t>
              </a:r>
            </a:p>
          </p:txBody>
        </p:sp>
        <p:sp>
          <p:nvSpPr>
            <p:cNvPr id="19470" name="Line 14"/>
            <p:cNvSpPr>
              <a:spLocks noChangeShapeType="1"/>
            </p:cNvSpPr>
            <p:nvPr/>
          </p:nvSpPr>
          <p:spPr bwMode="auto">
            <a:xfrm flipH="1" flipV="1">
              <a:off x="2608" y="2115"/>
              <a:ext cx="1134" cy="10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1" y="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Формула успешного 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</a:rPr>
              <a:t>выбора  профессии</a:t>
            </a: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04801" y="1268413"/>
            <a:ext cx="3259138" cy="1771651"/>
            <a:chOff x="192" y="799"/>
            <a:chExt cx="2053" cy="1116"/>
          </a:xfrm>
        </p:grpSpPr>
        <p:sp>
          <p:nvSpPr>
            <p:cNvPr id="19473" name="AutoShape 17"/>
            <p:cNvSpPr>
              <a:spLocks noChangeArrowheads="1"/>
            </p:cNvSpPr>
            <p:nvPr/>
          </p:nvSpPr>
          <p:spPr bwMode="auto">
            <a:xfrm rot="10800000">
              <a:off x="249" y="799"/>
              <a:ext cx="1996" cy="635"/>
            </a:xfrm>
            <a:prstGeom prst="curvedUpArrow">
              <a:avLst>
                <a:gd name="adj1" fmla="val 62866"/>
                <a:gd name="adj2" fmla="val 125732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74" name="Text Box 18"/>
            <p:cNvSpPr txBox="1">
              <a:spLocks noChangeArrowheads="1"/>
            </p:cNvSpPr>
            <p:nvPr/>
          </p:nvSpPr>
          <p:spPr bwMode="auto">
            <a:xfrm>
              <a:off x="192" y="1392"/>
              <a:ext cx="124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>
                  <a:latin typeface="Times New Roman" pitchFamily="18" charset="0"/>
                </a:rPr>
                <a:t>Интересы,</a:t>
              </a:r>
            </a:p>
            <a:p>
              <a:pPr algn="ctr"/>
              <a:r>
                <a:rPr lang="ru-RU" sz="2400" b="1" dirty="0">
                  <a:latin typeface="Times New Roman" pitchFamily="18" charset="0"/>
                </a:rPr>
                <a:t>склонности</a:t>
              </a: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252413" y="3886200"/>
            <a:ext cx="3670300" cy="1774824"/>
            <a:chOff x="159" y="2448"/>
            <a:chExt cx="2312" cy="1118"/>
          </a:xfrm>
        </p:grpSpPr>
        <p:sp>
          <p:nvSpPr>
            <p:cNvPr id="19476" name="AutoShape 20"/>
            <p:cNvSpPr>
              <a:spLocks noChangeArrowheads="1"/>
            </p:cNvSpPr>
            <p:nvPr/>
          </p:nvSpPr>
          <p:spPr bwMode="auto">
            <a:xfrm rot="10800000">
              <a:off x="839" y="2976"/>
              <a:ext cx="1632" cy="590"/>
            </a:xfrm>
            <a:prstGeom prst="curvedDownArrow">
              <a:avLst>
                <a:gd name="adj1" fmla="val 55322"/>
                <a:gd name="adj2" fmla="val 110644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77" name="Text Box 21"/>
            <p:cNvSpPr txBox="1">
              <a:spLocks noChangeArrowheads="1"/>
            </p:cNvSpPr>
            <p:nvPr/>
          </p:nvSpPr>
          <p:spPr bwMode="auto">
            <a:xfrm>
              <a:off x="159" y="2448"/>
              <a:ext cx="175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>
                  <a:latin typeface="Times New Roman" pitchFamily="18" charset="0"/>
                </a:rPr>
                <a:t>Востребованность </a:t>
              </a:r>
            </a:p>
            <a:p>
              <a:pPr algn="ctr"/>
              <a:r>
                <a:rPr lang="ru-RU" sz="2400" b="1" dirty="0">
                  <a:latin typeface="Times New Roman" pitchFamily="18" charset="0"/>
                </a:rPr>
                <a:t>на рынке труда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5003800" y="1268413"/>
            <a:ext cx="4140200" cy="3695700"/>
            <a:chOff x="3152" y="799"/>
            <a:chExt cx="2608" cy="2328"/>
          </a:xfrm>
        </p:grpSpPr>
        <p:sp>
          <p:nvSpPr>
            <p:cNvPr id="19479" name="AutoShape 23"/>
            <p:cNvSpPr>
              <a:spLocks noChangeArrowheads="1"/>
            </p:cNvSpPr>
            <p:nvPr/>
          </p:nvSpPr>
          <p:spPr bwMode="auto">
            <a:xfrm>
              <a:off x="3152" y="799"/>
              <a:ext cx="1951" cy="635"/>
            </a:xfrm>
            <a:prstGeom prst="curvedDownArrow">
              <a:avLst>
                <a:gd name="adj1" fmla="val 61449"/>
                <a:gd name="adj2" fmla="val 122898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80" name="Text Box 24"/>
            <p:cNvSpPr txBox="1">
              <a:spLocks noChangeArrowheads="1"/>
            </p:cNvSpPr>
            <p:nvPr/>
          </p:nvSpPr>
          <p:spPr bwMode="auto">
            <a:xfrm>
              <a:off x="3833" y="1440"/>
              <a:ext cx="1927" cy="1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>
                  <a:latin typeface="Times New Roman" pitchFamily="18" charset="0"/>
                </a:rPr>
                <a:t>Психологические особенности,</a:t>
              </a:r>
            </a:p>
            <a:p>
              <a:pPr algn="ctr"/>
              <a:r>
                <a:rPr lang="ru-RU" sz="2400" b="1" dirty="0">
                  <a:latin typeface="Times New Roman" pitchFamily="18" charset="0"/>
                </a:rPr>
                <a:t>психофизиологические способности, возможности</a:t>
              </a:r>
            </a:p>
            <a:p>
              <a:pPr algn="ctr"/>
              <a:r>
                <a:rPr lang="ru-RU" sz="2400" b="1" dirty="0">
                  <a:latin typeface="Times New Roman" pitchFamily="18" charset="0"/>
                </a:rPr>
                <a:t> со стороны здоровья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cene3d>
            <a:camera prst="perspectiveBelow"/>
            <a:lightRig rig="threePt" dir="t"/>
          </a:scene3d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Дорогой </a:t>
            </a:r>
            <a:r>
              <a:rPr lang="ru-RU" b="1" dirty="0" smtClean="0">
                <a:solidFill>
                  <a:srgbClr val="FF0000"/>
                </a:solidFill>
              </a:rPr>
              <a:t>девятиклассник</a:t>
            </a:r>
            <a:r>
              <a:rPr lang="ru-RU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b="1" dirty="0">
                <a:solidFill>
                  <a:srgbClr val="FF0000"/>
                </a:solidFill>
              </a:rPr>
              <a:t>Если Ты:</a:t>
            </a:r>
          </a:p>
          <a:p>
            <a:pPr>
              <a:lnSpc>
                <a:spcPct val="90000"/>
              </a:lnSpc>
            </a:pPr>
            <a:r>
              <a:rPr lang="ru-RU" dirty="0"/>
              <a:t>стоишь перед проблемой выбора </a:t>
            </a:r>
            <a:r>
              <a:rPr lang="ru-RU" dirty="0" smtClean="0"/>
              <a:t>профессии или профиля;</a:t>
            </a:r>
            <a:endParaRPr lang="ru-RU" dirty="0"/>
          </a:p>
          <a:p>
            <a:pPr>
              <a:lnSpc>
                <a:spcPct val="90000"/>
              </a:lnSpc>
            </a:pPr>
            <a:r>
              <a:rPr lang="ru-RU" dirty="0"/>
              <a:t>хочешь разобраться в себе, проверить свои </a:t>
            </a:r>
            <a:r>
              <a:rPr lang="ru-RU" dirty="0" smtClean="0"/>
              <a:t>способности;</a:t>
            </a:r>
            <a:endParaRPr lang="ru-RU" dirty="0"/>
          </a:p>
          <a:p>
            <a:pPr>
              <a:lnSpc>
                <a:spcPct val="90000"/>
              </a:lnSpc>
            </a:pPr>
            <a:r>
              <a:rPr lang="ru-RU" dirty="0"/>
              <a:t>интересуешься информацией об учебных заведениях, новых и престижных профессиях, ситуацией на рынке </a:t>
            </a:r>
            <a:r>
              <a:rPr lang="ru-RU" dirty="0" smtClean="0"/>
              <a:t>труда;</a:t>
            </a:r>
            <a:endParaRPr lang="ru-RU" dirty="0"/>
          </a:p>
          <a:p>
            <a:pPr>
              <a:lnSpc>
                <a:spcPct val="90000"/>
              </a:lnSpc>
            </a:pPr>
            <a:r>
              <a:rPr lang="ru-RU" dirty="0"/>
              <a:t>нуждаешься в помощи </a:t>
            </a:r>
            <a:r>
              <a:rPr lang="ru-RU" dirty="0" smtClean="0"/>
              <a:t>психолога;</a:t>
            </a:r>
          </a:p>
          <a:p>
            <a:pPr>
              <a:lnSpc>
                <a:spcPct val="90000"/>
              </a:lnSpc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То тебе необходимо изучать курс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«Твоя профессиональная карьера»,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который поможет, не только: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373563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повысить уровень психологической компетенции учащихся за счет вооружения их соответствующими знаниями и умениями, расширения границ самовосприятия, пробуждения потребности в самосовершенствовании;</a:t>
            </a:r>
          </a:p>
          <a:p>
            <a:pPr lvl="0"/>
            <a:r>
              <a:rPr lang="ru-RU" sz="2000" dirty="0" smtClean="0"/>
              <a:t>сформировать осознание своей индивидуальности, уверенности в своих силах применительно к реализации себя в будущей профессии; </a:t>
            </a:r>
          </a:p>
          <a:p>
            <a:pPr lvl="0"/>
            <a:r>
              <a:rPr lang="ru-RU" sz="2000" dirty="0" smtClean="0"/>
              <a:t>ознакомить со спецификой профессиональной деятельности и новыми формами организации труда в условиях рыночных отношений и конкуренции кадров;</a:t>
            </a:r>
          </a:p>
          <a:p>
            <a:pPr lvl="0"/>
            <a:r>
              <a:rPr lang="ru-RU" sz="2000" dirty="0" smtClean="0"/>
              <a:t>обеспечить возможность соотносить свои склонности и способности с требованиями профессиональной деятельности с помощью включения их в систему специально организованных экскурсий, профессиональных уроков, организованных студентами региональных учебных заведений и других знакомств с людьми различных профессий. 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415</Words>
  <Application>Microsoft Office PowerPoint</Application>
  <PresentationFormat>Экран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Диаграмма</vt:lpstr>
      <vt:lpstr>Твоя профессиональная карьера</vt:lpstr>
      <vt:lpstr>Работа в нашей жизни</vt:lpstr>
      <vt:lpstr>Для чего человек работает? </vt:lpstr>
      <vt:lpstr>Причины типичных ошибок  при выборе профессии</vt:lpstr>
      <vt:lpstr>2. Незнание себя </vt:lpstr>
      <vt:lpstr>3. Игнорирование правил  выбора профессии </vt:lpstr>
      <vt:lpstr>Презентация PowerPoint</vt:lpstr>
      <vt:lpstr>Дорогой девятиклассник!</vt:lpstr>
      <vt:lpstr>То тебе необходимо изучать курс  «Твоя профессиональная карьера»,  который поможет, не только:</vt:lpstr>
      <vt:lpstr>но и узнать:</vt:lpstr>
      <vt:lpstr>Курс «Твоя профессиональная карьера»  состоит из двух час­тей: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 Скрабневская</cp:lastModifiedBy>
  <cp:revision>56</cp:revision>
  <dcterms:modified xsi:type="dcterms:W3CDTF">2018-06-29T04:05:00Z</dcterms:modified>
</cp:coreProperties>
</file>